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9" r:id="rId2"/>
    <p:sldId id="258" r:id="rId3"/>
    <p:sldId id="256" r:id="rId4"/>
    <p:sldId id="261" r:id="rId5"/>
    <p:sldId id="262" r:id="rId6"/>
    <p:sldId id="263" r:id="rId7"/>
    <p:sldId id="265" r:id="rId8"/>
    <p:sldId id="264" r:id="rId9"/>
    <p:sldId id="272" r:id="rId10"/>
    <p:sldId id="273" r:id="rId11"/>
    <p:sldId id="266" r:id="rId12"/>
    <p:sldId id="267" r:id="rId13"/>
    <p:sldId id="271" r:id="rId14"/>
    <p:sldId id="268" r:id="rId15"/>
    <p:sldId id="269" r:id="rId16"/>
    <p:sldId id="274" r:id="rId17"/>
    <p:sldId id="275"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484" autoAdjust="0"/>
  </p:normalViewPr>
  <p:slideViewPr>
    <p:cSldViewPr snapToGrid="0">
      <p:cViewPr varScale="1">
        <p:scale>
          <a:sx n="96" d="100"/>
          <a:sy n="96" d="100"/>
        </p:scale>
        <p:origin x="86" y="72"/>
      </p:cViewPr>
      <p:guideLst/>
    </p:cSldViewPr>
  </p:slideViewPr>
  <p:outlineViewPr>
    <p:cViewPr>
      <p:scale>
        <a:sx n="33" d="100"/>
        <a:sy n="33" d="100"/>
      </p:scale>
      <p:origin x="0" y="-5162"/>
    </p:cViewPr>
  </p:outlineViewPr>
  <p:notesTextViewPr>
    <p:cViewPr>
      <p:scale>
        <a:sx n="1" d="1"/>
        <a:sy n="1" d="1"/>
      </p:scale>
      <p:origin x="0" y="0"/>
    </p:cViewPr>
  </p:notesTextViewPr>
  <p:sorterViewPr>
    <p:cViewPr>
      <p:scale>
        <a:sx n="100" d="100"/>
        <a:sy n="100" d="100"/>
      </p:scale>
      <p:origin x="0" y="-4324"/>
    </p:cViewPr>
  </p:sorterViewPr>
  <p:notesViewPr>
    <p:cSldViewPr snapToGrid="0">
      <p:cViewPr varScale="1">
        <p:scale>
          <a:sx n="70" d="100"/>
          <a:sy n="70" d="100"/>
        </p:scale>
        <p:origin x="2689"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CA28A5-EAC6-4A5E-9E5B-175281D717E9}" type="datetimeFigureOut">
              <a:rPr lang="en-US" smtClean="0"/>
              <a:t>11/19/2018</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A38C4-F274-4CD3-98A5-C906C1D6EB00}" type="slidenum">
              <a:rPr lang="en-US" smtClean="0"/>
              <a:t>‹nr.›</a:t>
            </a:fld>
            <a:endParaRPr lang="en-US"/>
          </a:p>
        </p:txBody>
      </p:sp>
    </p:spTree>
    <p:extLst>
      <p:ext uri="{BB962C8B-B14F-4D97-AF65-F5344CB8AC3E}">
        <p14:creationId xmlns:p14="http://schemas.microsoft.com/office/powerpoint/2010/main" val="59713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l.wikipedia.org/wiki/Napoleon_Bonapart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nl.wikipedia.org/wiki/Infanteri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60CA38C4-F274-4CD3-98A5-C906C1D6EB00}" type="slidenum">
              <a:rPr lang="en-US" smtClean="0"/>
              <a:t>1</a:t>
            </a:fld>
            <a:endParaRPr lang="en-US"/>
          </a:p>
        </p:txBody>
      </p:sp>
    </p:spTree>
    <p:extLst>
      <p:ext uri="{BB962C8B-B14F-4D97-AF65-F5344CB8AC3E}">
        <p14:creationId xmlns:p14="http://schemas.microsoft.com/office/powerpoint/2010/main" val="12357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60CA38C4-F274-4CD3-98A5-C906C1D6EB00}" type="slidenum">
              <a:rPr lang="en-US" smtClean="0"/>
              <a:t>7</a:t>
            </a:fld>
            <a:endParaRPr lang="en-US"/>
          </a:p>
        </p:txBody>
      </p:sp>
    </p:spTree>
    <p:extLst>
      <p:ext uri="{BB962C8B-B14F-4D97-AF65-F5344CB8AC3E}">
        <p14:creationId xmlns:p14="http://schemas.microsoft.com/office/powerpoint/2010/main" val="3303533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400" dirty="0"/>
              <a:t>De </a:t>
            </a:r>
            <a:r>
              <a:rPr lang="nl-NL" sz="2400" b="1" dirty="0"/>
              <a:t>voltigeur</a:t>
            </a:r>
            <a:r>
              <a:rPr lang="nl-NL" sz="2400" dirty="0"/>
              <a:t> was in de </a:t>
            </a:r>
            <a:r>
              <a:rPr lang="nl-NL" sz="2400" dirty="0">
                <a:hlinkClick r:id="rId3" tooltip="Napoleon Bonaparte"/>
              </a:rPr>
              <a:t>Napoleontische</a:t>
            </a:r>
            <a:r>
              <a:rPr lang="nl-NL" sz="2400" dirty="0"/>
              <a:t> periode een zogenaamde 'lichte' </a:t>
            </a:r>
            <a:r>
              <a:rPr lang="nl-NL" sz="2400" dirty="0">
                <a:hlinkClick r:id="rId4" tooltip="Infanterie"/>
              </a:rPr>
              <a:t>infanterist</a:t>
            </a:r>
            <a:r>
              <a:rPr lang="nl-NL" sz="2400" dirty="0"/>
              <a:t>,</a:t>
            </a:r>
            <a:endParaRPr lang="en-US" sz="2400" dirty="0"/>
          </a:p>
        </p:txBody>
      </p:sp>
      <p:sp>
        <p:nvSpPr>
          <p:cNvPr id="4" name="Tijdelijke aanduiding voor dianummer 3"/>
          <p:cNvSpPr>
            <a:spLocks noGrp="1"/>
          </p:cNvSpPr>
          <p:nvPr>
            <p:ph type="sldNum" sz="quarter" idx="10"/>
          </p:nvPr>
        </p:nvSpPr>
        <p:spPr/>
        <p:txBody>
          <a:bodyPr/>
          <a:lstStyle/>
          <a:p>
            <a:fld id="{60CA38C4-F274-4CD3-98A5-C906C1D6EB00}" type="slidenum">
              <a:rPr lang="en-US" smtClean="0"/>
              <a:t>15</a:t>
            </a:fld>
            <a:endParaRPr lang="en-US"/>
          </a:p>
        </p:txBody>
      </p:sp>
    </p:spTree>
    <p:extLst>
      <p:ext uri="{BB962C8B-B14F-4D97-AF65-F5344CB8AC3E}">
        <p14:creationId xmlns:p14="http://schemas.microsoft.com/office/powerpoint/2010/main" val="1840069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60CA38C4-F274-4CD3-98A5-C906C1D6EB00}" type="slidenum">
              <a:rPr lang="en-US" smtClean="0"/>
              <a:t>16</a:t>
            </a:fld>
            <a:endParaRPr lang="en-US"/>
          </a:p>
        </p:txBody>
      </p:sp>
    </p:spTree>
    <p:extLst>
      <p:ext uri="{BB962C8B-B14F-4D97-AF65-F5344CB8AC3E}">
        <p14:creationId xmlns:p14="http://schemas.microsoft.com/office/powerpoint/2010/main" val="216746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Tijdelijke aanduiding voor datum 3"/>
          <p:cNvSpPr>
            <a:spLocks noGrp="1"/>
          </p:cNvSpPr>
          <p:nvPr>
            <p:ph type="dt" sz="half" idx="10"/>
          </p:nvPr>
        </p:nvSpPr>
        <p:spPr/>
        <p:txBody>
          <a:bodyPr/>
          <a:lstStyle/>
          <a:p>
            <a:fld id="{99415B81-8DBD-468E-9F4F-42DB1CE9C12A}" type="datetimeFigureOut">
              <a:rPr lang="en-US" smtClean="0"/>
              <a:t>11/19/2018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169906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99415B81-8DBD-468E-9F4F-42DB1CE9C12A}" type="datetimeFigureOut">
              <a:rPr lang="en-US" smtClean="0"/>
              <a:t>11/19/2018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57572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99415B81-8DBD-468E-9F4F-42DB1CE9C12A}" type="datetimeFigureOut">
              <a:rPr lang="en-US" smtClean="0"/>
              <a:t>11/19/2018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35532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99415B81-8DBD-468E-9F4F-42DB1CE9C12A}" type="datetimeFigureOut">
              <a:rPr lang="en-US" smtClean="0"/>
              <a:t>11/19/2018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152768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en-US"/>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99415B81-8DBD-468E-9F4F-42DB1CE9C12A}" type="datetimeFigureOut">
              <a:rPr lang="en-US" smtClean="0"/>
              <a:t>11/19/2018</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778508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p:cNvSpPr>
            <a:spLocks noGrp="1"/>
          </p:cNvSpPr>
          <p:nvPr>
            <p:ph type="dt" sz="half" idx="10"/>
          </p:nvPr>
        </p:nvSpPr>
        <p:spPr/>
        <p:txBody>
          <a:bodyPr/>
          <a:lstStyle/>
          <a:p>
            <a:fld id="{99415B81-8DBD-468E-9F4F-42DB1CE9C12A}" type="datetimeFigureOut">
              <a:rPr lang="en-US" smtClean="0"/>
              <a:t>11/19/2018</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611811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en-US"/>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p:cNvSpPr>
            <a:spLocks noGrp="1"/>
          </p:cNvSpPr>
          <p:nvPr>
            <p:ph type="dt" sz="half" idx="10"/>
          </p:nvPr>
        </p:nvSpPr>
        <p:spPr/>
        <p:txBody>
          <a:bodyPr/>
          <a:lstStyle/>
          <a:p>
            <a:fld id="{99415B81-8DBD-468E-9F4F-42DB1CE9C12A}" type="datetimeFigureOut">
              <a:rPr lang="en-US" smtClean="0"/>
              <a:t>11/19/2018</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344320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datum 2"/>
          <p:cNvSpPr>
            <a:spLocks noGrp="1"/>
          </p:cNvSpPr>
          <p:nvPr>
            <p:ph type="dt" sz="half" idx="10"/>
          </p:nvPr>
        </p:nvSpPr>
        <p:spPr/>
        <p:txBody>
          <a:bodyPr/>
          <a:lstStyle/>
          <a:p>
            <a:fld id="{99415B81-8DBD-468E-9F4F-42DB1CE9C12A}" type="datetimeFigureOut">
              <a:rPr lang="en-US" smtClean="0"/>
              <a:t>11/19/2018</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296032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9415B81-8DBD-468E-9F4F-42DB1CE9C12A}" type="datetimeFigureOut">
              <a:rPr lang="en-US" smtClean="0"/>
              <a:t>11/19/2018</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97552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99415B81-8DBD-468E-9F4F-42DB1CE9C12A}" type="datetimeFigureOut">
              <a:rPr lang="en-US" smtClean="0"/>
              <a:t>11/19/2018</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1213197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99415B81-8DBD-468E-9F4F-42DB1CE9C12A}" type="datetimeFigureOut">
              <a:rPr lang="en-US" smtClean="0"/>
              <a:t>11/19/2018</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1A4E7DF4-2833-4227-B6AB-C9C87755AF19}" type="slidenum">
              <a:rPr lang="en-US" smtClean="0"/>
              <a:t>‹nr.›</a:t>
            </a:fld>
            <a:endParaRPr lang="en-US"/>
          </a:p>
        </p:txBody>
      </p:sp>
    </p:spTree>
    <p:extLst>
      <p:ext uri="{BB962C8B-B14F-4D97-AF65-F5344CB8AC3E}">
        <p14:creationId xmlns:p14="http://schemas.microsoft.com/office/powerpoint/2010/main" val="479635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15B81-8DBD-468E-9F4F-42DB1CE9C12A}" type="datetimeFigureOut">
              <a:rPr lang="en-US" smtClean="0"/>
              <a:t>11/19/2018</a:t>
            </a:fld>
            <a:endParaRPr lang="en-US"/>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E7DF4-2833-4227-B6AB-C9C87755AF19}" type="slidenum">
              <a:rPr lang="en-US" smtClean="0"/>
              <a:t>‹nr.›</a:t>
            </a:fld>
            <a:endParaRPr lang="en-US"/>
          </a:p>
        </p:txBody>
      </p:sp>
    </p:spTree>
    <p:extLst>
      <p:ext uri="{BB962C8B-B14F-4D97-AF65-F5344CB8AC3E}">
        <p14:creationId xmlns:p14="http://schemas.microsoft.com/office/powerpoint/2010/main" val="686224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238044" y="1684275"/>
            <a:ext cx="7729607" cy="3655281"/>
          </a:xfrm>
        </p:spPr>
        <p:txBody>
          <a:bodyPr>
            <a:normAutofit fontScale="90000"/>
          </a:bodyPr>
          <a:lstStyle/>
          <a:p>
            <a:pPr algn="ctr"/>
            <a:r>
              <a:rPr lang="nl-NL" b="1" i="1" dirty="0"/>
              <a:t>Jan Pater Soldaat</a:t>
            </a:r>
            <a:br>
              <a:rPr lang="nl-NL" b="1" i="1" dirty="0"/>
            </a:br>
            <a:br>
              <a:rPr lang="nl-NL" b="1" i="1" dirty="0"/>
            </a:br>
            <a:r>
              <a:rPr lang="nl-NL" b="1" i="1" dirty="0"/>
              <a:t>Geboren 1782 te Alkmaar</a:t>
            </a:r>
            <a:br>
              <a:rPr lang="nl-NL" b="1" i="1" dirty="0"/>
            </a:br>
            <a:br>
              <a:rPr lang="nl-NL" b="1" i="1" dirty="0"/>
            </a:br>
            <a:r>
              <a:rPr lang="nl-NL" b="1" i="1" dirty="0"/>
              <a:t>Overleden 1822 te Batavia</a:t>
            </a:r>
            <a:endParaRPr lang="en-US" b="1" i="1" dirty="0"/>
          </a:p>
        </p:txBody>
      </p:sp>
      <p:sp>
        <p:nvSpPr>
          <p:cNvPr id="3" name="Tijdelijke aanduiding voor tekst 2"/>
          <p:cNvSpPr>
            <a:spLocks noGrp="1"/>
          </p:cNvSpPr>
          <p:nvPr>
            <p:ph type="body" idx="1"/>
          </p:nvPr>
        </p:nvSpPr>
        <p:spPr/>
        <p:txBody>
          <a:bodyPr/>
          <a:lstStyle/>
          <a:p>
            <a:endParaRPr lang="en-US"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2294" y="397565"/>
            <a:ext cx="2869778" cy="6858000"/>
          </a:xfrm>
          <a:prstGeom prst="rect">
            <a:avLst/>
          </a:prstGeom>
        </p:spPr>
      </p:pic>
    </p:spTree>
    <p:extLst>
      <p:ext uri="{BB962C8B-B14F-4D97-AF65-F5344CB8AC3E}">
        <p14:creationId xmlns:p14="http://schemas.microsoft.com/office/powerpoint/2010/main" val="374936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0532" y="0"/>
            <a:ext cx="6250935" cy="6858000"/>
          </a:xfrm>
          <a:prstGeom prst="rect">
            <a:avLst/>
          </a:prstGeom>
        </p:spPr>
      </p:pic>
    </p:spTree>
    <p:extLst>
      <p:ext uri="{BB962C8B-B14F-4D97-AF65-F5344CB8AC3E}">
        <p14:creationId xmlns:p14="http://schemas.microsoft.com/office/powerpoint/2010/main" val="2190131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1802-1804 gelegerd in West-Indië. Suriname</a:t>
            </a:r>
            <a:endParaRPr lang="en-US" dirty="0"/>
          </a:p>
        </p:txBody>
      </p:sp>
      <p:sp>
        <p:nvSpPr>
          <p:cNvPr id="3" name="Tijdelijke aanduiding voor inhoud 2"/>
          <p:cNvSpPr>
            <a:spLocks noGrp="1"/>
          </p:cNvSpPr>
          <p:nvPr>
            <p:ph idx="1"/>
          </p:nvPr>
        </p:nvSpPr>
        <p:spPr>
          <a:xfrm>
            <a:off x="838200" y="1825625"/>
            <a:ext cx="5928360" cy="4351338"/>
          </a:xfrm>
        </p:spPr>
        <p:txBody>
          <a:bodyPr>
            <a:normAutofit fontScale="92500" lnSpcReduction="20000"/>
          </a:bodyPr>
          <a:lstStyle/>
          <a:p>
            <a:r>
              <a:rPr lang="nl-NL" dirty="0"/>
              <a:t>In 1802 ging hij over naar de Koloniale troepen voor Suriname toen bij de vrede van Amiens, Suriname door de Engelsen weer terug gegeven werd aan de Nederlanders.</a:t>
            </a:r>
          </a:p>
          <a:p>
            <a:r>
              <a:rPr lang="nl-NL" dirty="0"/>
              <a:t>Vrijwel geen informatie gevonden over deze periode.</a:t>
            </a:r>
          </a:p>
          <a:p>
            <a:r>
              <a:rPr lang="nl-NL" dirty="0"/>
              <a:t>Uiteraard zal hij met een zeilschip</a:t>
            </a:r>
          </a:p>
          <a:p>
            <a:pPr marL="0" indent="0">
              <a:buNone/>
            </a:pPr>
            <a:r>
              <a:rPr lang="nl-NL" dirty="0"/>
              <a:t>  de overtocht naar Suriname gemaakt </a:t>
            </a:r>
          </a:p>
          <a:p>
            <a:pPr marL="0" indent="0">
              <a:buNone/>
            </a:pPr>
            <a:r>
              <a:rPr lang="nl-NL" dirty="0"/>
              <a:t>  hebben.</a:t>
            </a:r>
          </a:p>
          <a:p>
            <a:pPr marL="0" indent="0">
              <a:buNone/>
            </a:pPr>
            <a:r>
              <a:rPr lang="nl-NL" dirty="0"/>
              <a:t>  Ongeveer 8.000 km. Hij was toen pas 20      jaar.</a:t>
            </a:r>
          </a:p>
          <a:p>
            <a:endParaRPr lang="en-US"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5830" y="1825625"/>
            <a:ext cx="4595762" cy="4614932"/>
          </a:xfrm>
          <a:prstGeom prst="rect">
            <a:avLst/>
          </a:prstGeom>
        </p:spPr>
      </p:pic>
    </p:spTree>
    <p:extLst>
      <p:ext uri="{BB962C8B-B14F-4D97-AF65-F5344CB8AC3E}">
        <p14:creationId xmlns:p14="http://schemas.microsoft.com/office/powerpoint/2010/main" val="3022185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1806-1808 </a:t>
            </a:r>
            <a:r>
              <a:rPr lang="nl-NL" dirty="0" err="1"/>
              <a:t>Stralsund</a:t>
            </a:r>
            <a:r>
              <a:rPr lang="nl-NL" dirty="0"/>
              <a:t> Pruissen</a:t>
            </a:r>
            <a:endParaRPr lang="en-US" dirty="0"/>
          </a:p>
        </p:txBody>
      </p:sp>
      <p:sp>
        <p:nvSpPr>
          <p:cNvPr id="3" name="Tijdelijke aanduiding voor inhoud 2"/>
          <p:cNvSpPr>
            <a:spLocks noGrp="1"/>
          </p:cNvSpPr>
          <p:nvPr>
            <p:ph idx="1"/>
          </p:nvPr>
        </p:nvSpPr>
        <p:spPr>
          <a:xfrm>
            <a:off x="838200" y="1825625"/>
            <a:ext cx="5681870" cy="4351338"/>
          </a:xfrm>
        </p:spPr>
        <p:txBody>
          <a:bodyPr/>
          <a:lstStyle/>
          <a:p>
            <a:r>
              <a:rPr lang="nl-NL" dirty="0"/>
              <a:t>2</a:t>
            </a:r>
            <a:r>
              <a:rPr lang="nl-NL" baseline="30000" dirty="0"/>
              <a:t>e</a:t>
            </a:r>
            <a:r>
              <a:rPr lang="nl-NL" dirty="0"/>
              <a:t> regiment. Hollandse Brigade.</a:t>
            </a:r>
          </a:p>
          <a:p>
            <a:r>
              <a:rPr lang="nl-NL" dirty="0"/>
              <a:t>1 april 1807 Strijd bij de vesting </a:t>
            </a:r>
            <a:r>
              <a:rPr lang="nl-NL" dirty="0" err="1"/>
              <a:t>Stralsund</a:t>
            </a:r>
            <a:r>
              <a:rPr lang="nl-NL" dirty="0"/>
              <a:t> aan de Oostzee, gelegen in Zweeds Pommeren.</a:t>
            </a:r>
          </a:p>
          <a:p>
            <a:r>
              <a:rPr lang="nl-NL" dirty="0"/>
              <a:t>Sinds 1806 namen 12.000 Nederlandse militairen onder bevel van Generaal   </a:t>
            </a:r>
            <a:r>
              <a:rPr lang="nl-NL" dirty="0" err="1"/>
              <a:t>Dumonceau</a:t>
            </a:r>
            <a:r>
              <a:rPr lang="nl-NL" dirty="0"/>
              <a:t> deel aan Napoleons  veldtochten in Duitsland. </a:t>
            </a:r>
          </a:p>
          <a:p>
            <a:r>
              <a:rPr lang="nl-NL" dirty="0"/>
              <a:t>700 km te voet.</a:t>
            </a:r>
            <a:endParaRPr lang="en-US"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492" y="1825625"/>
            <a:ext cx="5245206" cy="4090145"/>
          </a:xfrm>
          <a:prstGeom prst="rect">
            <a:avLst/>
          </a:prstGeom>
        </p:spPr>
      </p:pic>
    </p:spTree>
    <p:extLst>
      <p:ext uri="{BB962C8B-B14F-4D97-AF65-F5344CB8AC3E}">
        <p14:creationId xmlns:p14="http://schemas.microsoft.com/office/powerpoint/2010/main" val="373870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6036" y="0"/>
            <a:ext cx="4459928" cy="6858000"/>
          </a:xfrm>
          <a:prstGeom prst="rect">
            <a:avLst/>
          </a:prstGeom>
        </p:spPr>
      </p:pic>
    </p:spTree>
    <p:extLst>
      <p:ext uri="{BB962C8B-B14F-4D97-AF65-F5344CB8AC3E}">
        <p14:creationId xmlns:p14="http://schemas.microsoft.com/office/powerpoint/2010/main" val="139164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1808-1813 Spanje</a:t>
            </a:r>
            <a:endParaRPr lang="en-US" dirty="0"/>
          </a:p>
        </p:txBody>
      </p:sp>
      <p:sp>
        <p:nvSpPr>
          <p:cNvPr id="3" name="Tijdelijke aanduiding voor inhoud 2"/>
          <p:cNvSpPr>
            <a:spLocks noGrp="1"/>
          </p:cNvSpPr>
          <p:nvPr>
            <p:ph idx="1"/>
          </p:nvPr>
        </p:nvSpPr>
        <p:spPr/>
        <p:txBody>
          <a:bodyPr>
            <a:normAutofit/>
          </a:bodyPr>
          <a:lstStyle/>
          <a:p>
            <a:r>
              <a:rPr lang="nl-NL" dirty="0"/>
              <a:t>Op 3-9-1808 gaat Jan lopend vanuit Berg op Zoom met een in allerhaast door Lodewijk Napoleon samengestelde troepenmacht van 3.000 manschappen via Antwerpen, Parijs naar Bayonne. 1.200 km</a:t>
            </a:r>
          </a:p>
          <a:p>
            <a:r>
              <a:rPr lang="nl-NL" dirty="0"/>
              <a:t>Ze waren onvoldoende gekleed, hadden slecht schoeisel en vaak was er veel te weinig eten.</a:t>
            </a:r>
          </a:p>
          <a:p>
            <a:r>
              <a:rPr lang="nl-NL" dirty="0"/>
              <a:t>Ze komen daar op 24-10-1808 aan met 2130 man en 846 paarden en nemen op 31-10 gelijk deel aan de slag bij </a:t>
            </a:r>
            <a:r>
              <a:rPr lang="nl-NL" dirty="0" err="1"/>
              <a:t>Durango</a:t>
            </a:r>
            <a:r>
              <a:rPr lang="nl-NL" dirty="0"/>
              <a:t>. Ze hebben een belangrijk aandeel in de Franse overwinning</a:t>
            </a:r>
          </a:p>
          <a:p>
            <a:r>
              <a:rPr lang="nl-NL" dirty="0"/>
              <a:t>De Hollandse Brigade raakte er verwikkeld in een bloedig en heftig guerrilla oorlog tegen een onzichtbare vijand.  </a:t>
            </a:r>
            <a:endParaRPr lang="en-US" dirty="0"/>
          </a:p>
        </p:txBody>
      </p:sp>
    </p:spTree>
    <p:extLst>
      <p:ext uri="{BB962C8B-B14F-4D97-AF65-F5344CB8AC3E}">
        <p14:creationId xmlns:p14="http://schemas.microsoft.com/office/powerpoint/2010/main" val="3244876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5483" y="2006495"/>
            <a:ext cx="3728317" cy="4351338"/>
          </a:xfrm>
        </p:spPr>
      </p:pic>
      <p:sp>
        <p:nvSpPr>
          <p:cNvPr id="6" name="Rechthoek 5"/>
          <p:cNvSpPr/>
          <p:nvPr/>
        </p:nvSpPr>
        <p:spPr>
          <a:xfrm>
            <a:off x="838200" y="1897187"/>
            <a:ext cx="8305800" cy="646331"/>
          </a:xfrm>
          <a:prstGeom prst="rect">
            <a:avLst/>
          </a:prstGeom>
        </p:spPr>
        <p:txBody>
          <a:bodyPr wrap="square">
            <a:spAutoFit/>
          </a:bodyPr>
          <a:lstStyle/>
          <a:p>
            <a:r>
              <a:rPr lang="nl-NL" b="1" dirty="0"/>
              <a:t>Op de terugtocht raakte Jan op den 18 November 1813 geblesseerd </a:t>
            </a:r>
          </a:p>
          <a:p>
            <a:r>
              <a:rPr lang="nl-NL" b="1" dirty="0"/>
              <a:t>door een geweer kogel door de pols en de linker hand</a:t>
            </a:r>
            <a:endParaRPr lang="en-US" b="1" dirty="0"/>
          </a:p>
        </p:txBody>
      </p:sp>
      <p:sp>
        <p:nvSpPr>
          <p:cNvPr id="7" name="Tekstvak 6"/>
          <p:cNvSpPr txBox="1"/>
          <p:nvPr/>
        </p:nvSpPr>
        <p:spPr>
          <a:xfrm>
            <a:off x="932125" y="5485496"/>
            <a:ext cx="5279666" cy="1200329"/>
          </a:xfrm>
          <a:prstGeom prst="rect">
            <a:avLst/>
          </a:prstGeom>
          <a:noFill/>
        </p:spPr>
        <p:txBody>
          <a:bodyPr wrap="square" rtlCol="0">
            <a:spAutoFit/>
          </a:bodyPr>
          <a:lstStyle/>
          <a:p>
            <a:r>
              <a:rPr lang="nl-NL" dirty="0"/>
              <a:t>Tot nu toe was hij er in het leger vrijwel ongeschonden doorheen gerold. Uiteindelelijk keert Jan met ongeveer 60 manschappen terug naar Nederland.</a:t>
            </a:r>
          </a:p>
          <a:p>
            <a:r>
              <a:rPr lang="nl-NL" dirty="0"/>
              <a:t> </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125" y="2665151"/>
            <a:ext cx="5015451" cy="269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15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1814, 1815, 1816 weinig over Jan bekend</a:t>
            </a:r>
            <a:endParaRPr lang="en-US" dirty="0"/>
          </a:p>
        </p:txBody>
      </p:sp>
      <p:pic>
        <p:nvPicPr>
          <p:cNvPr id="1030" name="Picture 6" descr="http://wikikids.nl/images/thumb/8/87/Slag_bij_Waterloo.jpg/450px-Slag_bij_Waterlo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0737" y="1478852"/>
            <a:ext cx="6184231" cy="281726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962526" y="4555959"/>
            <a:ext cx="8603378" cy="1938992"/>
          </a:xfrm>
          <a:prstGeom prst="rect">
            <a:avLst/>
          </a:prstGeom>
          <a:noFill/>
        </p:spPr>
        <p:txBody>
          <a:bodyPr wrap="square" rtlCol="0">
            <a:spAutoFit/>
          </a:bodyPr>
          <a:lstStyle/>
          <a:p>
            <a:r>
              <a:rPr lang="nl-NL" sz="2000" b="1" dirty="0"/>
              <a:t>18 juni 1815, slag bij Waterloo. Onduidelijk of Jan hier meegevochten heeft. In zijn stamboek staat </a:t>
            </a:r>
            <a:r>
              <a:rPr lang="nl-NL" sz="2000" b="1" i="1" dirty="0"/>
              <a:t>“Daarvan gevangen genomen op de gronden van Frankrijk met de revolutie uitgewisseld en bij de 2</a:t>
            </a:r>
            <a:r>
              <a:rPr lang="nl-NL" sz="2000" b="1" i="1" baseline="30000" dirty="0"/>
              <a:t>e</a:t>
            </a:r>
            <a:r>
              <a:rPr lang="nl-NL" sz="2000" b="1" i="1" dirty="0"/>
              <a:t> garnizoen compagnie gezonden”.</a:t>
            </a:r>
          </a:p>
          <a:p>
            <a:endParaRPr lang="nl-NL" sz="2000" b="1" dirty="0"/>
          </a:p>
          <a:p>
            <a:r>
              <a:rPr lang="nl-NL" sz="2000" b="1" dirty="0"/>
              <a:t>16 juni 1816 overgegaan naar de 11 garnizoen compagnie.</a:t>
            </a:r>
          </a:p>
          <a:p>
            <a:endParaRPr lang="en-US" sz="2000" b="1" dirty="0"/>
          </a:p>
        </p:txBody>
      </p:sp>
    </p:spTree>
    <p:extLst>
      <p:ext uri="{BB962C8B-B14F-4D97-AF65-F5344CB8AC3E}">
        <p14:creationId xmlns:p14="http://schemas.microsoft.com/office/powerpoint/2010/main" val="3162260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1817-1822, Oost Indië.</a:t>
            </a:r>
            <a:endParaRPr lang="en-US" dirty="0"/>
          </a:p>
        </p:txBody>
      </p:sp>
      <p:sp>
        <p:nvSpPr>
          <p:cNvPr id="3" name="Tijdelijke aanduiding voor inhoud 2"/>
          <p:cNvSpPr>
            <a:spLocks noGrp="1"/>
          </p:cNvSpPr>
          <p:nvPr>
            <p:ph idx="1"/>
          </p:nvPr>
        </p:nvSpPr>
        <p:spPr/>
        <p:txBody>
          <a:bodyPr>
            <a:normAutofit fontScale="85000" lnSpcReduction="20000"/>
          </a:bodyPr>
          <a:lstStyle/>
          <a:p>
            <a:r>
              <a:rPr lang="nl-NL" dirty="0" err="1"/>
              <a:t>July</a:t>
            </a:r>
            <a:r>
              <a:rPr lang="nl-NL" dirty="0"/>
              <a:t> 1817 gepromoveerd tot Korporaal.</a:t>
            </a:r>
          </a:p>
          <a:p>
            <a:r>
              <a:rPr lang="nl-NL" dirty="0"/>
              <a:t>11 </a:t>
            </a:r>
            <a:r>
              <a:rPr lang="nl-NL" dirty="0" err="1"/>
              <a:t>july</a:t>
            </a:r>
            <a:r>
              <a:rPr lang="nl-NL" dirty="0"/>
              <a:t> 1817 overgegaan naar Depot Koloniale troepen in Zwolle.</a:t>
            </a:r>
          </a:p>
          <a:p>
            <a:r>
              <a:rPr lang="nl-NL" dirty="0"/>
              <a:t>20-8-1817 gegaan aan boord van ‘t schip Cornelia …… naar de Oost Indië. 21-8-1817 is </a:t>
            </a:r>
            <a:r>
              <a:rPr lang="nl-NL"/>
              <a:t>het zeilschip </a:t>
            </a:r>
            <a:r>
              <a:rPr lang="nl-NL" dirty="0"/>
              <a:t>vetrokken vanaf Texel.</a:t>
            </a:r>
          </a:p>
          <a:p>
            <a:r>
              <a:rPr lang="nl-NL" dirty="0"/>
              <a:t>Op 25-8-1817 wordt het schip gesignaleerd in het Kanaal met als gezagvoerder </a:t>
            </a:r>
            <a:r>
              <a:rPr lang="nl-NL" dirty="0" err="1"/>
              <a:t>Feijke</a:t>
            </a:r>
            <a:r>
              <a:rPr lang="nl-NL" dirty="0"/>
              <a:t> Sipkes.</a:t>
            </a:r>
          </a:p>
          <a:p>
            <a:r>
              <a:rPr lang="nl-NL" dirty="0"/>
              <a:t>Op 10-12-1817 vertrekt het schip van Kaap de Goede Hoop.</a:t>
            </a:r>
          </a:p>
          <a:p>
            <a:r>
              <a:rPr lang="nl-NL" dirty="0"/>
              <a:t>Op 26-1-1818 komt het schip aan in Batavia met aan boord Zijne Majesteit troepen en nog ‘n 4 tal hoge ambtenaren.</a:t>
            </a:r>
          </a:p>
          <a:p>
            <a:r>
              <a:rPr lang="nl-NL" dirty="0"/>
              <a:t>Hij overlijdt 17-12-1822 te Batavia 40 oud.</a:t>
            </a:r>
          </a:p>
          <a:p>
            <a:r>
              <a:rPr lang="nl-NL" dirty="0"/>
              <a:t>Jan was een echte wereldreiziger en avonturier. Jammer dat hij geen nazaten heeft gekregen, die waren zeker trots op hem geweest. Deze eenvoudige jongen uit Alkmaar. </a:t>
            </a:r>
            <a:endParaRPr lang="en-US" dirty="0"/>
          </a:p>
        </p:txBody>
      </p:sp>
    </p:spTree>
    <p:extLst>
      <p:ext uri="{BB962C8B-B14F-4D97-AF65-F5344CB8AC3E}">
        <p14:creationId xmlns:p14="http://schemas.microsoft.com/office/powerpoint/2010/main" val="1971530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490" y="272715"/>
            <a:ext cx="2869778" cy="6858000"/>
          </a:xfrm>
          <a:prstGeom prst="rect">
            <a:avLst/>
          </a:prstGeom>
        </p:spPr>
      </p:pic>
      <p:sp>
        <p:nvSpPr>
          <p:cNvPr id="3" name="Tekstvak 2"/>
          <p:cNvSpPr txBox="1"/>
          <p:nvPr/>
        </p:nvSpPr>
        <p:spPr>
          <a:xfrm>
            <a:off x="4209535" y="2261287"/>
            <a:ext cx="7180360" cy="1938992"/>
          </a:xfrm>
          <a:prstGeom prst="rect">
            <a:avLst/>
          </a:prstGeom>
          <a:noFill/>
        </p:spPr>
        <p:txBody>
          <a:bodyPr wrap="square" rtlCol="0">
            <a:spAutoFit/>
          </a:bodyPr>
          <a:lstStyle/>
          <a:p>
            <a:pPr algn="ctr"/>
            <a:r>
              <a:rPr lang="nl-NL" sz="6000" i="1" dirty="0"/>
              <a:t>Jan dankt u </a:t>
            </a:r>
          </a:p>
          <a:p>
            <a:pPr algn="ctr"/>
            <a:r>
              <a:rPr lang="nl-NL" sz="6000" i="1" dirty="0"/>
              <a:t>voor uw aandacht.</a:t>
            </a:r>
            <a:endParaRPr lang="en-US" sz="6000" i="1" dirty="0"/>
          </a:p>
        </p:txBody>
      </p:sp>
    </p:spTree>
    <p:extLst>
      <p:ext uri="{BB962C8B-B14F-4D97-AF65-F5344CB8AC3E}">
        <p14:creationId xmlns:p14="http://schemas.microsoft.com/office/powerpoint/2010/main" val="1325247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6292" y="106181"/>
            <a:ext cx="10223612" cy="703024"/>
          </a:xfrm>
        </p:spPr>
        <p:txBody>
          <a:bodyPr/>
          <a:lstStyle/>
          <a:p>
            <a:pPr algn="ctr"/>
            <a:r>
              <a:rPr lang="nl-NL" dirty="0"/>
              <a:t>Achtergrond</a:t>
            </a:r>
            <a:endParaRPr lang="en-US" dirty="0"/>
          </a:p>
        </p:txBody>
      </p:sp>
      <p:sp>
        <p:nvSpPr>
          <p:cNvPr id="3" name="Tijdelijke aanduiding voor inhoud 2"/>
          <p:cNvSpPr>
            <a:spLocks noGrp="1"/>
          </p:cNvSpPr>
          <p:nvPr>
            <p:ph idx="1"/>
          </p:nvPr>
        </p:nvSpPr>
        <p:spPr>
          <a:xfrm>
            <a:off x="695370" y="870765"/>
            <a:ext cx="10515600" cy="4351338"/>
          </a:xfrm>
        </p:spPr>
        <p:txBody>
          <a:bodyPr>
            <a:normAutofit/>
          </a:bodyPr>
          <a:lstStyle/>
          <a:p>
            <a:r>
              <a:rPr lang="nl-NL" dirty="0"/>
              <a:t>Geboren 6-2-1782 en gedoopt(RK) 16-4-1782 te Alkmaar</a:t>
            </a:r>
          </a:p>
          <a:p>
            <a:r>
              <a:rPr lang="nl-NL" dirty="0"/>
              <a:t>RK Kerk, statie </a:t>
            </a:r>
            <a:r>
              <a:rPr lang="nl-NL" dirty="0" err="1"/>
              <a:t>St.Franciscus</a:t>
            </a:r>
            <a:r>
              <a:rPr lang="nl-NL" dirty="0"/>
              <a:t> in de Schoutenstraat.</a:t>
            </a:r>
          </a:p>
          <a:p>
            <a:r>
              <a:rPr lang="nl-NL" dirty="0"/>
              <a:t>Overleden 17-12-1822 te Batavia op 40 jarige leeftijd, ongehuwd</a:t>
            </a:r>
          </a:p>
          <a:p>
            <a:r>
              <a:rPr lang="nl-NL" dirty="0"/>
              <a:t>Beroep: militair (eerst vrijwilliger, daarna beroeps)</a:t>
            </a:r>
          </a:p>
          <a:p>
            <a:r>
              <a:rPr lang="nl-NL" dirty="0"/>
              <a:t>8 generaties terug, In 1675 gezamenlijke voorouders met mij. </a:t>
            </a:r>
            <a:endParaRPr lang="en-US"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57" y="3388137"/>
            <a:ext cx="11071513" cy="1515762"/>
          </a:xfrm>
          <a:prstGeom prst="rect">
            <a:avLst/>
          </a:prstGeom>
        </p:spPr>
      </p:pic>
      <p:sp>
        <p:nvSpPr>
          <p:cNvPr id="5" name="Tekstvak 4"/>
          <p:cNvSpPr txBox="1"/>
          <p:nvPr/>
        </p:nvSpPr>
        <p:spPr>
          <a:xfrm>
            <a:off x="139457" y="4960497"/>
            <a:ext cx="9736768" cy="1754326"/>
          </a:xfrm>
          <a:prstGeom prst="rect">
            <a:avLst/>
          </a:prstGeom>
          <a:noFill/>
        </p:spPr>
        <p:txBody>
          <a:bodyPr wrap="none" rtlCol="0">
            <a:spAutoFit/>
          </a:bodyPr>
          <a:lstStyle/>
          <a:p>
            <a:r>
              <a:rPr lang="nl-NL" dirty="0" err="1"/>
              <a:t>eodem</a:t>
            </a:r>
            <a:r>
              <a:rPr lang="nl-NL" dirty="0"/>
              <a:t> die…                </a:t>
            </a:r>
            <a:r>
              <a:rPr lang="nl-NL" dirty="0" err="1"/>
              <a:t>Joannis</a:t>
            </a:r>
            <a:r>
              <a:rPr lang="nl-NL" dirty="0"/>
              <a:t> </a:t>
            </a:r>
            <a:r>
              <a:rPr lang="nl-NL" dirty="0" err="1"/>
              <a:t>filius</a:t>
            </a:r>
            <a:r>
              <a:rPr lang="nl-NL" dirty="0"/>
              <a:t> </a:t>
            </a:r>
            <a:r>
              <a:rPr lang="nl-NL" dirty="0" err="1"/>
              <a:t>legitimus</a:t>
            </a:r>
            <a:r>
              <a:rPr lang="nl-NL" dirty="0"/>
              <a:t> </a:t>
            </a:r>
            <a:r>
              <a:rPr lang="nl-NL" dirty="0" err="1"/>
              <a:t>Joannis</a:t>
            </a:r>
            <a:r>
              <a:rPr lang="nl-NL" dirty="0"/>
              <a:t> Pater et Catharina</a:t>
            </a:r>
          </a:p>
          <a:p>
            <a:r>
              <a:rPr lang="nl-NL" dirty="0"/>
              <a:t>                                                   Janse </a:t>
            </a:r>
            <a:r>
              <a:rPr lang="nl-NL"/>
              <a:t>oleve</a:t>
            </a:r>
            <a:r>
              <a:rPr lang="nl-NL" dirty="0"/>
              <a:t> </a:t>
            </a:r>
            <a:r>
              <a:rPr lang="nl-NL" dirty="0" err="1"/>
              <a:t>Susceptix</a:t>
            </a:r>
            <a:r>
              <a:rPr lang="nl-NL" dirty="0"/>
              <a:t> </a:t>
            </a:r>
            <a:r>
              <a:rPr lang="nl-NL" dirty="0" err="1"/>
              <a:t>Cristina</a:t>
            </a:r>
            <a:r>
              <a:rPr lang="nl-NL" dirty="0"/>
              <a:t> Pater oculus               en </a:t>
            </a:r>
            <a:r>
              <a:rPr lang="nl-NL" dirty="0" err="1"/>
              <a:t>communistate</a:t>
            </a:r>
            <a:r>
              <a:rPr lang="nl-NL" dirty="0"/>
              <a:t> </a:t>
            </a:r>
          </a:p>
          <a:p>
            <a:r>
              <a:rPr lang="nl-NL" dirty="0"/>
              <a:t>                                                  </a:t>
            </a:r>
            <a:r>
              <a:rPr lang="nl-NL" dirty="0" err="1"/>
              <a:t>vicem</a:t>
            </a:r>
            <a:r>
              <a:rPr lang="nl-NL" dirty="0"/>
              <a:t> </a:t>
            </a:r>
            <a:r>
              <a:rPr lang="nl-NL" dirty="0" err="1"/>
              <a:t>supplevit</a:t>
            </a:r>
            <a:r>
              <a:rPr lang="nl-NL" dirty="0"/>
              <a:t> </a:t>
            </a:r>
            <a:r>
              <a:rPr lang="nl-NL" dirty="0" err="1"/>
              <a:t>Hillegonda</a:t>
            </a:r>
            <a:r>
              <a:rPr lang="nl-NL" dirty="0"/>
              <a:t> </a:t>
            </a:r>
            <a:r>
              <a:rPr lang="nl-NL" dirty="0" err="1"/>
              <a:t>Gilink</a:t>
            </a:r>
            <a:r>
              <a:rPr lang="nl-NL" dirty="0"/>
              <a:t>                                 D. </a:t>
            </a:r>
            <a:r>
              <a:rPr lang="nl-NL" dirty="0" err="1"/>
              <a:t>Castel</a:t>
            </a:r>
            <a:r>
              <a:rPr lang="nl-NL" dirty="0"/>
              <a:t>.</a:t>
            </a:r>
          </a:p>
          <a:p>
            <a:r>
              <a:rPr lang="nl-NL" dirty="0"/>
              <a:t>dezelfde dag….          </a:t>
            </a:r>
            <a:r>
              <a:rPr lang="nl-NL" dirty="0" err="1"/>
              <a:t>Joannis</a:t>
            </a:r>
            <a:r>
              <a:rPr lang="nl-NL" dirty="0"/>
              <a:t> wettige zoon van </a:t>
            </a:r>
            <a:r>
              <a:rPr lang="nl-NL" dirty="0" err="1"/>
              <a:t>Joannis</a:t>
            </a:r>
            <a:r>
              <a:rPr lang="nl-NL" dirty="0"/>
              <a:t> Pater en Catharina</a:t>
            </a:r>
          </a:p>
          <a:p>
            <a:r>
              <a:rPr lang="nl-NL" dirty="0"/>
              <a:t>                                                   Janse </a:t>
            </a:r>
            <a:r>
              <a:rPr lang="nl-NL" dirty="0" err="1"/>
              <a:t>oleve</a:t>
            </a:r>
            <a:r>
              <a:rPr lang="nl-NL" dirty="0"/>
              <a:t>, meter </a:t>
            </a:r>
            <a:r>
              <a:rPr lang="nl-NL" dirty="0" err="1"/>
              <a:t>Cristina</a:t>
            </a:r>
            <a:r>
              <a:rPr lang="nl-NL" dirty="0"/>
              <a:t> Pater, In wiens               met toestemming van</a:t>
            </a:r>
          </a:p>
          <a:p>
            <a:r>
              <a:rPr lang="nl-NL" dirty="0"/>
              <a:t>                                                   plaats optrad </a:t>
            </a:r>
            <a:r>
              <a:rPr lang="nl-NL" dirty="0" err="1"/>
              <a:t>Hillegonda</a:t>
            </a:r>
            <a:r>
              <a:rPr lang="nl-NL" dirty="0"/>
              <a:t> </a:t>
            </a:r>
            <a:r>
              <a:rPr lang="nl-NL" dirty="0" err="1"/>
              <a:t>Gilink</a:t>
            </a:r>
            <a:r>
              <a:rPr lang="nl-NL" dirty="0"/>
              <a:t>                                     D. </a:t>
            </a:r>
            <a:r>
              <a:rPr lang="nl-NL" dirty="0" err="1"/>
              <a:t>Castel</a:t>
            </a:r>
            <a:r>
              <a:rPr lang="nl-NL" dirty="0"/>
              <a:t>.                      </a:t>
            </a:r>
            <a:endParaRPr lang="en-US" dirty="0"/>
          </a:p>
        </p:txBody>
      </p:sp>
    </p:spTree>
    <p:extLst>
      <p:ext uri="{BB962C8B-B14F-4D97-AF65-F5344CB8AC3E}">
        <p14:creationId xmlns:p14="http://schemas.microsoft.com/office/powerpoint/2010/main" val="1967970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p:txBody>
          <a:bodyPr/>
          <a:lstStyle/>
          <a:p>
            <a:endParaRPr lang="en-US"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35" y="1210919"/>
            <a:ext cx="5465416" cy="4937867"/>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024" y="1210919"/>
            <a:ext cx="4493417" cy="4534426"/>
          </a:xfrm>
          <a:prstGeom prst="rect">
            <a:avLst/>
          </a:prstGeom>
        </p:spPr>
      </p:pic>
    </p:spTree>
    <p:extLst>
      <p:ext uri="{BB962C8B-B14F-4D97-AF65-F5344CB8AC3E}">
        <p14:creationId xmlns:p14="http://schemas.microsoft.com/office/powerpoint/2010/main" val="1254755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800" y="0"/>
            <a:ext cx="8043483" cy="5274416"/>
          </a:xfrm>
          <a:prstGeom prst="rect">
            <a:avLst/>
          </a:prstGeom>
        </p:spPr>
      </p:pic>
      <p:graphicFrame>
        <p:nvGraphicFramePr>
          <p:cNvPr id="3" name="Tabel 2"/>
          <p:cNvGraphicFramePr>
            <a:graphicFrameLocks noGrp="1"/>
          </p:cNvGraphicFramePr>
          <p:nvPr>
            <p:extLst>
              <p:ext uri="{D42A27DB-BD31-4B8C-83A1-F6EECF244321}">
                <p14:modId xmlns:p14="http://schemas.microsoft.com/office/powerpoint/2010/main" val="1431786016"/>
              </p:ext>
            </p:extLst>
          </p:nvPr>
        </p:nvGraphicFramePr>
        <p:xfrm>
          <a:off x="3740725" y="5361709"/>
          <a:ext cx="5473933" cy="1166308"/>
        </p:xfrm>
        <a:graphic>
          <a:graphicData uri="http://schemas.openxmlformats.org/drawingml/2006/table">
            <a:tbl>
              <a:tblPr>
                <a:tableStyleId>{5C22544A-7EE6-4342-B048-85BDC9FD1C3A}</a:tableStyleId>
              </a:tblPr>
              <a:tblGrid>
                <a:gridCol w="935322">
                  <a:extLst>
                    <a:ext uri="{9D8B030D-6E8A-4147-A177-3AD203B41FA5}">
                      <a16:colId xmlns:a16="http://schemas.microsoft.com/office/drawing/2014/main" val="20000"/>
                    </a:ext>
                  </a:extLst>
                </a:gridCol>
                <a:gridCol w="801157">
                  <a:extLst>
                    <a:ext uri="{9D8B030D-6E8A-4147-A177-3AD203B41FA5}">
                      <a16:colId xmlns:a16="http://schemas.microsoft.com/office/drawing/2014/main" val="20001"/>
                    </a:ext>
                  </a:extLst>
                </a:gridCol>
                <a:gridCol w="398661">
                  <a:extLst>
                    <a:ext uri="{9D8B030D-6E8A-4147-A177-3AD203B41FA5}">
                      <a16:colId xmlns:a16="http://schemas.microsoft.com/office/drawing/2014/main" val="20002"/>
                    </a:ext>
                  </a:extLst>
                </a:gridCol>
                <a:gridCol w="935322">
                  <a:extLst>
                    <a:ext uri="{9D8B030D-6E8A-4147-A177-3AD203B41FA5}">
                      <a16:colId xmlns:a16="http://schemas.microsoft.com/office/drawing/2014/main" val="20003"/>
                    </a:ext>
                  </a:extLst>
                </a:gridCol>
                <a:gridCol w="532827">
                  <a:extLst>
                    <a:ext uri="{9D8B030D-6E8A-4147-A177-3AD203B41FA5}">
                      <a16:colId xmlns:a16="http://schemas.microsoft.com/office/drawing/2014/main" val="20004"/>
                    </a:ext>
                  </a:extLst>
                </a:gridCol>
                <a:gridCol w="935322">
                  <a:extLst>
                    <a:ext uri="{9D8B030D-6E8A-4147-A177-3AD203B41FA5}">
                      <a16:colId xmlns:a16="http://schemas.microsoft.com/office/drawing/2014/main" val="20005"/>
                    </a:ext>
                  </a:extLst>
                </a:gridCol>
                <a:gridCol w="935322">
                  <a:extLst>
                    <a:ext uri="{9D8B030D-6E8A-4147-A177-3AD203B41FA5}">
                      <a16:colId xmlns:a16="http://schemas.microsoft.com/office/drawing/2014/main" val="20006"/>
                    </a:ext>
                  </a:extLst>
                </a:gridCol>
              </a:tblGrid>
              <a:tr h="291577">
                <a:tc>
                  <a:txBody>
                    <a:bodyPr/>
                    <a:lstStyle/>
                    <a:p>
                      <a:pPr algn="r">
                        <a:spcAft>
                          <a:spcPts val="0"/>
                        </a:spcAft>
                      </a:pPr>
                      <a:r>
                        <a:rPr lang="nl-NL" sz="1200" b="1" dirty="0">
                          <a:effectLst/>
                        </a:rPr>
                        <a:t>5</a:t>
                      </a:r>
                      <a:endParaRPr lang="en-US" sz="1200" b="1"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voet  </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x</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nl-NL" sz="1200" b="1">
                          <a:effectLst/>
                        </a:rPr>
                        <a:t>0,313947</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nl-NL" sz="1200" b="1">
                          <a:effectLst/>
                        </a:rPr>
                        <a:t>=</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nl-NL" sz="1200" b="1">
                          <a:effectLst/>
                        </a:rPr>
                        <a:t>1,569733</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meter</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0000"/>
                  </a:ext>
                </a:extLst>
              </a:tr>
              <a:tr h="291577">
                <a:tc>
                  <a:txBody>
                    <a:bodyPr/>
                    <a:lstStyle/>
                    <a:p>
                      <a:pPr algn="r">
                        <a:spcAft>
                          <a:spcPts val="0"/>
                        </a:spcAft>
                      </a:pPr>
                      <a:r>
                        <a:rPr lang="nl-NL" sz="1200" b="1" dirty="0">
                          <a:effectLst/>
                        </a:rPr>
                        <a:t>5</a:t>
                      </a:r>
                      <a:endParaRPr lang="en-US" sz="1200" b="1"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duim </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x</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nl-NL" sz="1200" b="1">
                          <a:effectLst/>
                        </a:rPr>
                        <a:t>0,026162</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nl-NL" sz="1200" b="1">
                          <a:effectLst/>
                        </a:rPr>
                        <a:t>=</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nl-NL" sz="1200" b="1">
                          <a:effectLst/>
                        </a:rPr>
                        <a:t>0,130810</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meter</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291577">
                <a:tc>
                  <a:txBody>
                    <a:bodyPr/>
                    <a:lstStyle/>
                    <a:p>
                      <a:pPr algn="r">
                        <a:spcAft>
                          <a:spcPts val="0"/>
                        </a:spcAft>
                      </a:pPr>
                      <a:r>
                        <a:rPr lang="nl-NL" sz="1200" b="1">
                          <a:effectLst/>
                        </a:rPr>
                        <a:t>3</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streek </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x</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nl-NL" sz="1200" b="1">
                          <a:effectLst/>
                        </a:rPr>
                        <a:t>0,00218</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nl-NL" sz="1200" b="1" dirty="0">
                          <a:effectLst/>
                        </a:rPr>
                        <a:t>=</a:t>
                      </a:r>
                      <a:endParaRPr lang="en-US" sz="1200" b="1"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nl-NL" sz="1200" b="1">
                          <a:effectLst/>
                        </a:rPr>
                        <a:t>0,00654</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meter</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91577">
                <a:tc>
                  <a:txBody>
                    <a:bodyPr/>
                    <a:lstStyle/>
                    <a:p>
                      <a:pPr>
                        <a:spcAft>
                          <a:spcPts val="0"/>
                        </a:spcAft>
                      </a:pPr>
                      <a:r>
                        <a:rPr lang="nl-NL" sz="1200" b="1">
                          <a:effectLst/>
                        </a:rPr>
                        <a:t> </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 </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 </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 </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a:effectLst/>
                        </a:rPr>
                        <a:t> </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nl-NL" sz="1200" b="1">
                          <a:effectLst/>
                        </a:rPr>
                        <a:t>1,707083</a:t>
                      </a:r>
                      <a:endParaRPr lang="en-US" sz="1200" b="1">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nl-NL" sz="1200" b="1" dirty="0">
                          <a:effectLst/>
                        </a:rPr>
                        <a:t>meter</a:t>
                      </a:r>
                      <a:endParaRPr lang="en-US" sz="1200" b="1" dirty="0">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bl>
          </a:graphicData>
        </a:graphic>
      </p:graphicFrame>
      <p:sp>
        <p:nvSpPr>
          <p:cNvPr id="4" name="Rectangle 1"/>
          <p:cNvSpPr>
            <a:spLocks noChangeArrowheads="1"/>
          </p:cNvSpPr>
          <p:nvPr/>
        </p:nvSpPr>
        <p:spPr bwMode="auto">
          <a:xfrm>
            <a:off x="5588173" y="588111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1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54747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38" y="461665"/>
            <a:ext cx="6686638" cy="6222775"/>
          </a:xfrm>
          <a:prstGeom prst="rect">
            <a:avLst/>
          </a:prstGeom>
        </p:spPr>
      </p:pic>
      <p:sp>
        <p:nvSpPr>
          <p:cNvPr id="3" name="Tekstvak 2"/>
          <p:cNvSpPr txBox="1"/>
          <p:nvPr/>
        </p:nvSpPr>
        <p:spPr>
          <a:xfrm>
            <a:off x="7574145" y="2652567"/>
            <a:ext cx="2860078" cy="4031873"/>
          </a:xfrm>
          <a:prstGeom prst="rect">
            <a:avLst/>
          </a:prstGeom>
          <a:noFill/>
        </p:spPr>
        <p:txBody>
          <a:bodyPr wrap="none" rtlCol="0">
            <a:spAutoFit/>
          </a:bodyPr>
          <a:lstStyle/>
          <a:p>
            <a:r>
              <a:rPr lang="nl-NL" sz="1600" b="1" dirty="0"/>
              <a:t>1799 in Noord Holland</a:t>
            </a:r>
          </a:p>
          <a:p>
            <a:r>
              <a:rPr lang="nl-NL" sz="1600" b="1" dirty="0"/>
              <a:t>1802</a:t>
            </a:r>
          </a:p>
          <a:p>
            <a:r>
              <a:rPr lang="nl-NL" sz="1600" b="1" dirty="0"/>
              <a:t>1803 in den West </a:t>
            </a:r>
            <a:r>
              <a:rPr lang="nl-NL" sz="1600" b="1" dirty="0" err="1"/>
              <a:t>Indie</a:t>
            </a:r>
            <a:endParaRPr lang="nl-NL" sz="1600" b="1" dirty="0"/>
          </a:p>
          <a:p>
            <a:r>
              <a:rPr lang="nl-NL" sz="1600" b="1" dirty="0"/>
              <a:t>1804</a:t>
            </a:r>
          </a:p>
          <a:p>
            <a:r>
              <a:rPr lang="nl-NL" sz="1600" b="1" dirty="0"/>
              <a:t>1806 in Pruissen voor </a:t>
            </a:r>
            <a:r>
              <a:rPr lang="nl-NL" sz="1600" b="1" dirty="0" err="1"/>
              <a:t>Stralsund</a:t>
            </a:r>
            <a:endParaRPr lang="nl-NL" sz="1600" b="1" dirty="0"/>
          </a:p>
          <a:p>
            <a:r>
              <a:rPr lang="nl-NL" sz="1600" b="1" dirty="0"/>
              <a:t>1807</a:t>
            </a:r>
          </a:p>
          <a:p>
            <a:r>
              <a:rPr lang="nl-NL" sz="1600" b="1" dirty="0"/>
              <a:t>1808</a:t>
            </a:r>
          </a:p>
          <a:p>
            <a:r>
              <a:rPr lang="nl-NL" sz="1600" b="1" dirty="0"/>
              <a:t>1809 in </a:t>
            </a:r>
            <a:r>
              <a:rPr lang="nl-NL" sz="1600" b="1" dirty="0" err="1"/>
              <a:t>Spanjen</a:t>
            </a:r>
            <a:endParaRPr lang="nl-NL" sz="1600" b="1" dirty="0"/>
          </a:p>
          <a:p>
            <a:r>
              <a:rPr lang="nl-NL" sz="1600" b="1" dirty="0"/>
              <a:t>1810</a:t>
            </a:r>
          </a:p>
          <a:p>
            <a:r>
              <a:rPr lang="nl-NL" sz="1600" b="1" dirty="0"/>
              <a:t>1811</a:t>
            </a:r>
          </a:p>
          <a:p>
            <a:r>
              <a:rPr lang="nl-NL" sz="1600" b="1" dirty="0"/>
              <a:t>1812</a:t>
            </a:r>
          </a:p>
          <a:p>
            <a:r>
              <a:rPr lang="nl-NL" sz="1600" b="1" dirty="0"/>
              <a:t>1813</a:t>
            </a:r>
          </a:p>
          <a:p>
            <a:r>
              <a:rPr lang="nl-NL" sz="1600" b="1" dirty="0"/>
              <a:t>Den 18 November 1813</a:t>
            </a:r>
          </a:p>
          <a:p>
            <a:r>
              <a:rPr lang="nl-NL" sz="1600" b="1" dirty="0"/>
              <a:t>Geblesseerd door een geweer</a:t>
            </a:r>
          </a:p>
          <a:p>
            <a:r>
              <a:rPr lang="nl-NL" sz="1600" b="1" dirty="0"/>
              <a:t>Kogel door de pols</a:t>
            </a:r>
          </a:p>
          <a:p>
            <a:r>
              <a:rPr lang="nl-NL" sz="1600" b="1" dirty="0"/>
              <a:t>En de linker hand</a:t>
            </a:r>
            <a:endParaRPr lang="en-US" sz="1600" b="1" dirty="0"/>
          </a:p>
        </p:txBody>
      </p:sp>
      <p:sp>
        <p:nvSpPr>
          <p:cNvPr id="4" name="Tekstvak 3"/>
          <p:cNvSpPr txBox="1"/>
          <p:nvPr/>
        </p:nvSpPr>
        <p:spPr>
          <a:xfrm>
            <a:off x="7574145" y="655456"/>
            <a:ext cx="2491323" cy="1200329"/>
          </a:xfrm>
          <a:prstGeom prst="rect">
            <a:avLst/>
          </a:prstGeom>
          <a:noFill/>
        </p:spPr>
        <p:txBody>
          <a:bodyPr wrap="none" rtlCol="0">
            <a:spAutoFit/>
          </a:bodyPr>
          <a:lstStyle/>
          <a:p>
            <a:r>
              <a:rPr lang="nl-NL" b="1" dirty="0"/>
              <a:t>Den 16 </a:t>
            </a:r>
            <a:r>
              <a:rPr lang="nl-NL" b="1" dirty="0" err="1"/>
              <a:t>Juneij</a:t>
            </a:r>
            <a:r>
              <a:rPr lang="nl-NL" b="1" dirty="0"/>
              <a:t> 1816 over</a:t>
            </a:r>
          </a:p>
          <a:p>
            <a:r>
              <a:rPr lang="nl-NL" b="1" dirty="0"/>
              <a:t>Gegaan naar de</a:t>
            </a:r>
          </a:p>
          <a:p>
            <a:r>
              <a:rPr lang="nl-NL" b="1" dirty="0"/>
              <a:t>11 </a:t>
            </a:r>
            <a:r>
              <a:rPr lang="nl-NL" b="1" dirty="0" err="1"/>
              <a:t>Garinzoens</a:t>
            </a:r>
            <a:endParaRPr lang="nl-NL" b="1" dirty="0"/>
          </a:p>
          <a:p>
            <a:r>
              <a:rPr lang="nl-NL" b="1" dirty="0" err="1"/>
              <a:t>Kompagnie</a:t>
            </a:r>
            <a:r>
              <a:rPr lang="nl-NL" b="1" dirty="0"/>
              <a:t>.</a:t>
            </a:r>
            <a:endParaRPr lang="en-US" b="1" dirty="0"/>
          </a:p>
        </p:txBody>
      </p:sp>
      <p:sp>
        <p:nvSpPr>
          <p:cNvPr id="5" name="Tekstvak 4"/>
          <p:cNvSpPr txBox="1"/>
          <p:nvPr/>
        </p:nvSpPr>
        <p:spPr>
          <a:xfrm>
            <a:off x="64591" y="0"/>
            <a:ext cx="6954020" cy="461665"/>
          </a:xfrm>
          <a:prstGeom prst="rect">
            <a:avLst/>
          </a:prstGeom>
          <a:noFill/>
        </p:spPr>
        <p:txBody>
          <a:bodyPr wrap="none" rtlCol="0">
            <a:spAutoFit/>
          </a:bodyPr>
          <a:lstStyle/>
          <a:p>
            <a:r>
              <a:rPr lang="nl-NL" sz="2400" b="1" dirty="0"/>
              <a:t>Militaire loopbaan, fragment uit stamboek 437, </a:t>
            </a:r>
            <a:r>
              <a:rPr lang="nl-NL" sz="2400" b="1" dirty="0" err="1"/>
              <a:t>nr</a:t>
            </a:r>
            <a:r>
              <a:rPr lang="nl-NL" sz="2400" b="1" dirty="0"/>
              <a:t> 83</a:t>
            </a:r>
            <a:endParaRPr lang="en-US" sz="2400" b="1" dirty="0"/>
          </a:p>
        </p:txBody>
      </p:sp>
    </p:spTree>
    <p:extLst>
      <p:ext uri="{BB962C8B-B14F-4D97-AF65-F5344CB8AC3E}">
        <p14:creationId xmlns:p14="http://schemas.microsoft.com/office/powerpoint/2010/main" val="3279014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De vergeten oorlog, najaar 1799. </a:t>
            </a:r>
            <a:br>
              <a:rPr lang="nl-NL" dirty="0"/>
            </a:br>
            <a:r>
              <a:rPr lang="nl-NL" dirty="0"/>
              <a:t>Russen en Engelsen in Noord-Holland.</a:t>
            </a:r>
            <a:endParaRPr lang="en-US" dirty="0"/>
          </a:p>
        </p:txBody>
      </p:sp>
      <p:sp>
        <p:nvSpPr>
          <p:cNvPr id="3" name="Tijdelijke aanduiding voor inhoud 2"/>
          <p:cNvSpPr>
            <a:spLocks noGrp="1"/>
          </p:cNvSpPr>
          <p:nvPr>
            <p:ph idx="1"/>
          </p:nvPr>
        </p:nvSpPr>
        <p:spPr/>
        <p:txBody>
          <a:bodyPr>
            <a:normAutofit fontScale="92500"/>
          </a:bodyPr>
          <a:lstStyle/>
          <a:p>
            <a:r>
              <a:rPr lang="nl-NL" dirty="0"/>
              <a:t>Op 27 augustus 1799 landden Engelse troepen op de kust van Noord-Holland. In korte tijd zetten de Engelsen 12.000 man op het strand bij Callantsoog, een eindje onder Den Helder. Vanaf de schepen werd de landing gedekt met beschietingen op de duinen. In de dagen en weken erna volgden Engelse en Russische versterkingen, tot er een invasiemacht van 35.000 man in de kop van Noord-Holland stond.</a:t>
            </a:r>
          </a:p>
          <a:p>
            <a:r>
              <a:rPr lang="nl-NL" dirty="0"/>
              <a:t>Dit in een poging om de Fransen te verdrijven uit de lage landen en erfprins Willem Frederik in het zadel te helpen. Zijn vader Willem de V was in 1795 naar Engeland gevlucht</a:t>
            </a:r>
          </a:p>
          <a:p>
            <a:r>
              <a:rPr lang="nl-NL" dirty="0"/>
              <a:t>Uiteindelijk na de slag bij Castricum in oktober 1799, gaven de Engelsen en Russen de strijd op en trokken zich terug uit Noord Holland.</a:t>
            </a:r>
            <a:endParaRPr lang="en-US" dirty="0"/>
          </a:p>
        </p:txBody>
      </p:sp>
    </p:spTree>
    <p:extLst>
      <p:ext uri="{BB962C8B-B14F-4D97-AF65-F5344CB8AC3E}">
        <p14:creationId xmlns:p14="http://schemas.microsoft.com/office/powerpoint/2010/main" val="2771331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21" y="10232"/>
            <a:ext cx="10657913" cy="6742762"/>
          </a:xfrm>
          <a:prstGeom prst="rect">
            <a:avLst/>
          </a:prstGeom>
        </p:spPr>
      </p:pic>
    </p:spTree>
    <p:extLst>
      <p:ext uri="{BB962C8B-B14F-4D97-AF65-F5344CB8AC3E}">
        <p14:creationId xmlns:p14="http://schemas.microsoft.com/office/powerpoint/2010/main" val="2918561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Jan wordt soldaat.</a:t>
            </a:r>
            <a:endParaRPr lang="en-US" dirty="0"/>
          </a:p>
        </p:txBody>
      </p:sp>
      <p:sp>
        <p:nvSpPr>
          <p:cNvPr id="3" name="Tijdelijke aanduiding voor inhoud 2"/>
          <p:cNvSpPr>
            <a:spLocks noGrp="1"/>
          </p:cNvSpPr>
          <p:nvPr>
            <p:ph idx="1"/>
          </p:nvPr>
        </p:nvSpPr>
        <p:spPr/>
        <p:txBody>
          <a:bodyPr>
            <a:normAutofit lnSpcReduction="10000"/>
          </a:bodyPr>
          <a:lstStyle/>
          <a:p>
            <a:r>
              <a:rPr lang="nl-NL" dirty="0"/>
              <a:t>Jan Pater meldt zich op 10-6-1799 aan als vrijwilliger bij het Bataafse leger als jochie van 17 jaar.</a:t>
            </a:r>
          </a:p>
          <a:p>
            <a:r>
              <a:rPr lang="nl-NL" dirty="0"/>
              <a:t>Hij wordt soldaat en wordt ondergebracht bij de 6 ½ brigade.</a:t>
            </a:r>
          </a:p>
          <a:p>
            <a:r>
              <a:rPr lang="nl-NL" dirty="0"/>
              <a:t>9 september 1799 wordt hij bij de veldslag betrokken en vecht mee bij de stellingen van Koedijk, Schoorldam en Krabbendam.</a:t>
            </a:r>
          </a:p>
          <a:p>
            <a:r>
              <a:rPr lang="nl-NL" dirty="0"/>
              <a:t>In totaliteit namen er 80.000 manschappen deel aan de strijd die maar ruim 2 maanden duurde.</a:t>
            </a:r>
          </a:p>
          <a:p>
            <a:r>
              <a:rPr lang="nl-NL" dirty="0"/>
              <a:t>Het was een zeer bloedige strijd met zeer veel gesneuvelden en gewonden aan weerskanten.</a:t>
            </a:r>
          </a:p>
          <a:p>
            <a:r>
              <a:rPr lang="nl-NL" dirty="0"/>
              <a:t>Jan overleefde het </a:t>
            </a:r>
          </a:p>
          <a:p>
            <a:endParaRPr lang="nl-NL" dirty="0"/>
          </a:p>
          <a:p>
            <a:endParaRPr lang="nl-NL" dirty="0"/>
          </a:p>
          <a:p>
            <a:endParaRPr lang="en-US" dirty="0"/>
          </a:p>
        </p:txBody>
      </p:sp>
    </p:spTree>
    <p:extLst>
      <p:ext uri="{BB962C8B-B14F-4D97-AF65-F5344CB8AC3E}">
        <p14:creationId xmlns:p14="http://schemas.microsoft.com/office/powerpoint/2010/main" val="4041083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58" y="0"/>
            <a:ext cx="5195771" cy="6858000"/>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3609" y="0"/>
            <a:ext cx="4736384" cy="6858000"/>
          </a:xfrm>
          <a:prstGeom prst="rect">
            <a:avLst/>
          </a:prstGeom>
        </p:spPr>
      </p:pic>
    </p:spTree>
    <p:extLst>
      <p:ext uri="{BB962C8B-B14F-4D97-AF65-F5344CB8AC3E}">
        <p14:creationId xmlns:p14="http://schemas.microsoft.com/office/powerpoint/2010/main" val="380527674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928</TotalTime>
  <Words>918</Words>
  <Application>Microsoft Office PowerPoint</Application>
  <PresentationFormat>Breedbeeld</PresentationFormat>
  <Paragraphs>116</Paragraphs>
  <Slides>18</Slides>
  <Notes>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18</vt:i4>
      </vt:variant>
    </vt:vector>
  </HeadingPairs>
  <TitlesOfParts>
    <vt:vector size="23" baseType="lpstr">
      <vt:lpstr>Arial</vt:lpstr>
      <vt:lpstr>Calibri</vt:lpstr>
      <vt:lpstr>Calibri Light</vt:lpstr>
      <vt:lpstr>Times New Roman</vt:lpstr>
      <vt:lpstr>Kantoorthema</vt:lpstr>
      <vt:lpstr>Jan Pater Soldaat  Geboren 1782 te Alkmaar  Overleden 1822 te Batavia</vt:lpstr>
      <vt:lpstr>Achtergrond</vt:lpstr>
      <vt:lpstr>PowerPoint-presentatie</vt:lpstr>
      <vt:lpstr>PowerPoint-presentatie</vt:lpstr>
      <vt:lpstr>PowerPoint-presentatie</vt:lpstr>
      <vt:lpstr>De vergeten oorlog, najaar 1799.  Russen en Engelsen in Noord-Holland.</vt:lpstr>
      <vt:lpstr>PowerPoint-presentatie</vt:lpstr>
      <vt:lpstr>Jan wordt soldaat.</vt:lpstr>
      <vt:lpstr>PowerPoint-presentatie</vt:lpstr>
      <vt:lpstr>PowerPoint-presentatie</vt:lpstr>
      <vt:lpstr>1802-1804 gelegerd in West-Indië. Suriname</vt:lpstr>
      <vt:lpstr>1806-1808 Stralsund Pruissen</vt:lpstr>
      <vt:lpstr>PowerPoint-presentatie</vt:lpstr>
      <vt:lpstr>1808-1813 Spanje</vt:lpstr>
      <vt:lpstr>PowerPoint-presentatie</vt:lpstr>
      <vt:lpstr>1814, 1815, 1816 weinig over Jan bekend</vt:lpstr>
      <vt:lpstr>1817-1822, Oost Indië.</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 Pater</dc:creator>
  <cp:lastModifiedBy>Pater, G.J.</cp:lastModifiedBy>
  <cp:revision>56</cp:revision>
  <dcterms:created xsi:type="dcterms:W3CDTF">2016-04-06T07:05:27Z</dcterms:created>
  <dcterms:modified xsi:type="dcterms:W3CDTF">2018-11-19T16:04:17Z</dcterms:modified>
</cp:coreProperties>
</file>